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gif" ContentType="image/gif"/>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22"/>
  </p:notesMasterIdLst>
  <p:handoutMasterIdLst>
    <p:handoutMasterId r:id="rId23"/>
  </p:handoutMasterIdLst>
  <p:sldIdLst>
    <p:sldId id="256" r:id="rId6"/>
    <p:sldId id="257" r:id="rId7"/>
    <p:sldId id="258" r:id="rId8"/>
    <p:sldId id="259" r:id="rId9"/>
    <p:sldId id="271" r:id="rId10"/>
    <p:sldId id="260" r:id="rId11"/>
    <p:sldId id="261" r:id="rId12"/>
    <p:sldId id="262" r:id="rId13"/>
    <p:sldId id="263" r:id="rId14"/>
    <p:sldId id="264" r:id="rId15"/>
    <p:sldId id="265" r:id="rId16"/>
    <p:sldId id="266" r:id="rId17"/>
    <p:sldId id="267" r:id="rId18"/>
    <p:sldId id="268" r:id="rId19"/>
    <p:sldId id="269" r:id="rId20"/>
    <p:sldId id="270" r:id="rId21"/>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27" autoAdjust="0"/>
    <p:restoredTop sz="73730" autoAdjust="0"/>
  </p:normalViewPr>
  <p:slideViewPr>
    <p:cSldViewPr snapToGrid="0">
      <p:cViewPr varScale="1">
        <p:scale>
          <a:sx n="99" d="100"/>
          <a:sy n="99" d="100"/>
        </p:scale>
        <p:origin x="1392" y="176"/>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2" d="100"/>
          <a:sy n="42" d="100"/>
        </p:scale>
        <p:origin x="1516" y="4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notesMaster" Target="notesMasters/notesMaster1.xml"/><Relationship Id="rId23" Type="http://schemas.openxmlformats.org/officeDocument/2006/relationships/handoutMaster" Target="handoutMasters/handoutMaster1.xml"/><Relationship Id="rId24" Type="http://schemas.openxmlformats.org/officeDocument/2006/relationships/presProps" Target="presProps.xml"/><Relationship Id="rId25" Type="http://schemas.openxmlformats.org/officeDocument/2006/relationships/viewProps" Target="viewProps.xml"/><Relationship Id="rId26" Type="http://schemas.openxmlformats.org/officeDocument/2006/relationships/theme" Target="theme/theme1.xml"/><Relationship Id="rId27" Type="http://schemas.openxmlformats.org/officeDocument/2006/relationships/tableStyles" Target="tableStyles.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2016-02-22</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0.gif>
</file>

<file path=ppt/media/image11.png>
</file>

<file path=ppt/media/image13.jpg>
</file>

<file path=ppt/media/image14.png>
</file>

<file path=ppt/media/image16.png>
</file>

<file path=ppt/media/image17.png>
</file>

<file path=ppt/media/image6.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2016-02-22</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a:t>
            </a:r>
            <a:r>
              <a:rPr lang="en-US" baseline="0" dirty="0" smtClean="0"/>
              <a:t> uploaded a number of videos to the Chef YouTube channel, including training videos and talks from past Chef conferences.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03695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Ship Show is a twice-monthly podcast, featuring discussion on everything from build engineering to DevOps to release management, plus interviews, new tools and techniques, and reviews.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36672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Food Fight is a bi-weekly podcast for the Chef community. We bring together the smartest people in the Chef community and the broader </a:t>
            </a:r>
            <a:r>
              <a:rPr lang="en-US" dirty="0" err="1" smtClean="0"/>
              <a:t>DevOps</a:t>
            </a:r>
            <a:r>
              <a:rPr lang="en-US" dirty="0" smtClean="0"/>
              <a:t> world to discuss the thorniest issues in system administration.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77015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Join members of the Chef Community in a weekly meeting for Chef Developers where we’ll discuss the future of the Chef project and other things pertinent to the community.  The agenda and schedule can be found at </a:t>
            </a:r>
            <a:r>
              <a:rPr lang="en-US" smtClean="0"/>
              <a:t>this link.</a:t>
            </a: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solidFill>
                <a:srgbClr val="FF6600"/>
              </a:solidFill>
            </a:endParaRP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383268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err="1" smtClean="0">
                <a:solidFill>
                  <a:schemeClr val="bg1">
                    <a:lumMod val="50000"/>
                  </a:schemeClr>
                </a:solidFill>
              </a:rPr>
              <a:t>ChefConf</a:t>
            </a:r>
            <a:r>
              <a:rPr lang="en-US" sz="1200" baseline="0" dirty="0" smtClean="0">
                <a:solidFill>
                  <a:schemeClr val="bg1">
                    <a:lumMod val="50000"/>
                  </a:schemeClr>
                </a:solidFill>
              </a:rPr>
              <a:t> is a </a:t>
            </a:r>
            <a:r>
              <a:rPr lang="en-US" sz="1200" dirty="0" smtClean="0">
                <a:solidFill>
                  <a:schemeClr val="bg1">
                    <a:lumMod val="50000"/>
                  </a:schemeClr>
                </a:solidFill>
              </a:rPr>
              <a:t>gathering of hundreds of Chef community members. We get together </a:t>
            </a:r>
            <a:r>
              <a:rPr lang="en-US" sz="1200" dirty="0" smtClean="0">
                <a:solidFill>
                  <a:srgbClr val="2E3235"/>
                </a:solidFill>
              </a:rPr>
              <a:t>to learn about the latest and greatest in the industry (both the </a:t>
            </a:r>
            <a:r>
              <a:rPr lang="en-US" sz="1200" dirty="0" err="1" smtClean="0">
                <a:solidFill>
                  <a:srgbClr val="2E3235"/>
                </a:solidFill>
              </a:rPr>
              <a:t>hows</a:t>
            </a:r>
            <a:r>
              <a:rPr lang="en-US" sz="1200" dirty="0" smtClean="0">
                <a:solidFill>
                  <a:srgbClr val="2E3235"/>
                </a:solidFill>
              </a:rPr>
              <a:t> and the whys), as well as exchange ideas, brainstorm solutions, and give hugs</a:t>
            </a:r>
            <a:r>
              <a:rPr lang="en-US" sz="1200" dirty="0" smtClean="0">
                <a:solidFill>
                  <a:schemeClr val="bg1">
                    <a:lumMod val="50000"/>
                  </a:schemeClr>
                </a:solidFill>
              </a:rPr>
              <a:t>, which has become the calling card of the </a:t>
            </a:r>
            <a:r>
              <a:rPr lang="en-US" sz="1200" dirty="0" err="1" smtClean="0">
                <a:solidFill>
                  <a:schemeClr val="bg1">
                    <a:lumMod val="50000"/>
                  </a:schemeClr>
                </a:solidFill>
              </a:rPr>
              <a:t>DevOps</a:t>
            </a:r>
            <a:r>
              <a:rPr lang="en-US" sz="1200" dirty="0" smtClean="0">
                <a:solidFill>
                  <a:schemeClr val="bg1">
                    <a:lumMod val="50000"/>
                  </a:schemeClr>
                </a:solidFill>
              </a:rPr>
              <a:t> community, and the Chef community in particular.  </a:t>
            </a:r>
            <a:br>
              <a:rPr lang="en-US" sz="1200" dirty="0" smtClean="0">
                <a:solidFill>
                  <a:schemeClr val="bg1">
                    <a:lumMod val="50000"/>
                  </a:schemeClr>
                </a:solidFill>
              </a:rPr>
            </a:br>
            <a:r>
              <a:rPr lang="en-US" sz="1200" dirty="0" smtClean="0">
                <a:solidFill>
                  <a:schemeClr val="bg1">
                    <a:lumMod val="50000"/>
                  </a:schemeClr>
                </a:solidFill>
              </a:rPr>
              <a:t/>
            </a:r>
            <a:br>
              <a:rPr lang="en-US" sz="1200" dirty="0" smtClean="0">
                <a:solidFill>
                  <a:schemeClr val="bg1">
                    <a:lumMod val="50000"/>
                  </a:schemeClr>
                </a:solidFill>
              </a:rPr>
            </a:br>
            <a:r>
              <a:rPr lang="en-US" sz="1200" dirty="0" err="1" smtClean="0">
                <a:solidFill>
                  <a:schemeClr val="bg1">
                    <a:lumMod val="50000"/>
                  </a:schemeClr>
                </a:solidFill>
              </a:rPr>
              <a:t>ChefConf</a:t>
            </a:r>
            <a:r>
              <a:rPr lang="en-US" sz="1200" dirty="0" smtClean="0">
                <a:solidFill>
                  <a:schemeClr val="bg1">
                    <a:lumMod val="50000"/>
                  </a:schemeClr>
                </a:solidFill>
              </a:rPr>
              <a:t> 2016</a:t>
            </a:r>
            <a:r>
              <a:rPr lang="en-US" sz="1200" baseline="0" dirty="0" smtClean="0">
                <a:solidFill>
                  <a:schemeClr val="bg1">
                    <a:lumMod val="50000"/>
                  </a:schemeClr>
                </a:solidFill>
              </a:rPr>
              <a:t> will be held in Austin, Texas during July.</a:t>
            </a:r>
            <a:endParaRPr lang="en-US" sz="1200" dirty="0" smtClean="0">
              <a:solidFill>
                <a:schemeClr val="bg1">
                  <a:lumMod val="50000"/>
                </a:schemeClr>
              </a:solidFill>
            </a:endParaRP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2272936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The Chef Community will gather for two days of open space sessions and brainstorm on Chef best practices.</a:t>
            </a:r>
          </a:p>
          <a:p>
            <a:endParaRPr lang="en-US" sz="1200" dirty="0" smtClean="0"/>
          </a:p>
          <a:p>
            <a:r>
              <a:rPr lang="en-US" sz="1200" dirty="0" smtClean="0"/>
              <a:t>The Chef Community Summit is a facilitated Open Space event. The participants of the summit propose topics, organize an agenda, and discuss and work on the ideas that are most important to the community.</a:t>
            </a:r>
          </a:p>
          <a:p>
            <a:endParaRPr lang="en-US" sz="1200" dirty="0" smtClean="0"/>
          </a:p>
          <a:p>
            <a:r>
              <a:rPr lang="en-US" sz="1200" baseline="0" dirty="0" smtClean="0"/>
              <a:t>Dates for the 2016 Summit will be announced in the spring of 2016.</a:t>
            </a:r>
            <a:endParaRPr lang="en-US" sz="120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8802265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456135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523213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Another</a:t>
            </a:r>
            <a:r>
              <a:rPr lang="en-US" baseline="0" dirty="0" smtClean="0"/>
              <a:t> great place to practice Chef is our awesome Learn Chef site. These interactive modules provide you with an opportunity to run through exercises similar to those we did in this class, and it is updated when new Chef features are introduced.  This is one of the most robust self-guided tutorial sites out there.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512907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is a special section</a:t>
            </a:r>
            <a:r>
              <a:rPr lang="en-US" baseline="0" dirty="0" smtClean="0"/>
              <a:t> of Learn Chef called the Skills Library where you will find some additional content that will answer some of the questions that you may have after completing this content. It is included there on Learn Chef to provide you with a resource that you can return back to again-and-again after this training.</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61243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523213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how often we referred to the Docs site</a:t>
            </a:r>
            <a:r>
              <a:rPr lang="en-US" baseline="0" dirty="0" smtClean="0"/>
              <a:t> throughout this workshop.  That wasn’t by accident.  We wanted you to become comfortable with using our Docs site to resolve issues and learn about the many Chef tools out there.  </a:t>
            </a:r>
          </a:p>
          <a:p>
            <a:endParaRPr lang="en-US" baseline="0" dirty="0" smtClean="0"/>
          </a:p>
          <a:p>
            <a:r>
              <a:rPr lang="en-US" baseline="0" dirty="0" smtClean="0"/>
              <a:t>Docs are there, available to you, 24 hours a day, 7 days a week.  Any question you have, you probably will find the answer on our Docs site.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73534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Some</a:t>
            </a:r>
            <a:r>
              <a:rPr lang="en-US" baseline="0" dirty="0" smtClean="0"/>
              <a:t> people who have used Chef for years have written some excellent books about Chef.  Check out </a:t>
            </a:r>
            <a:r>
              <a:rPr lang="en-US" u="none" baseline="0" dirty="0" err="1" smtClean="0"/>
              <a:t>Mischa</a:t>
            </a:r>
            <a:r>
              <a:rPr lang="en-US" u="none" baseline="0" dirty="0" smtClean="0"/>
              <a:t> Taylor’s and Seth </a:t>
            </a:r>
            <a:r>
              <a:rPr lang="en-US" u="none" baseline="0" dirty="0" err="1" smtClean="0"/>
              <a:t>Vargo’s</a:t>
            </a:r>
            <a:r>
              <a:rPr lang="en-US" u="none" baseline="0" dirty="0" smtClean="0"/>
              <a:t> </a:t>
            </a:r>
            <a:r>
              <a:rPr lang="en-US" i="1" u="none" baseline="0" dirty="0" smtClean="0"/>
              <a:t>Guide to Configuration Management and Automation</a:t>
            </a:r>
            <a:r>
              <a:rPr lang="en-US" u="none" baseline="0" dirty="0" smtClean="0"/>
              <a:t>.  You can find it on O’Reilly.  It’s a great 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268738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Additionally,</a:t>
            </a:r>
            <a:r>
              <a:rPr lang="en-US" baseline="0" dirty="0" smtClean="0"/>
              <a:t> you may want to read Jon </a:t>
            </a:r>
            <a:r>
              <a:rPr lang="en-US" baseline="0" dirty="0" err="1" smtClean="0"/>
              <a:t>Cowie’s</a:t>
            </a:r>
            <a:r>
              <a:rPr lang="en-US" baseline="0" dirty="0" smtClean="0"/>
              <a:t> </a:t>
            </a:r>
            <a:r>
              <a:rPr lang="en-US" i="1" u="none" baseline="0" dirty="0" smtClean="0"/>
              <a:t>Getting the Most Out of Your Infrastructure Automation.  </a:t>
            </a:r>
            <a:r>
              <a:rPr lang="en-US" u="none" baseline="0" dirty="0" smtClean="0"/>
              <a:t>It’s also available on O’Reilly.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734423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Tree>
    <p:extLst>
      <p:ext uri="{BB962C8B-B14F-4D97-AF65-F5344CB8AC3E}">
        <p14:creationId xmlns:p14="http://schemas.microsoft.com/office/powerpoint/2010/main" val="22331624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a:t>
            </a:r>
            <a:r>
              <a:rPr lang="is-IS" smtClean="0"/>
              <a:t>2016</a:t>
            </a:r>
            <a:r>
              <a:rPr lang="en-US" smtClean="0"/>
              <a:t> </a:t>
            </a:r>
            <a:r>
              <a:rPr lang="en-US" smtClean="0"/>
              <a:t>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9744036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416196" y="489009"/>
            <a:ext cx="2009765" cy="198185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8" name="Straight Connector 1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9" name="Footer Placeholder 17"/>
          <p:cNvSpPr>
            <a:spLocks noGrp="1"/>
          </p:cNvSpPr>
          <p:nvPr>
            <p:ph type="ftr" sz="quarter" idx="10"/>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20"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1"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3745979" y="839919"/>
            <a:ext cx="1596551" cy="1596551"/>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3"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128039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Sub-section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Description</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2"/>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9"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186250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2771610" y="551454"/>
            <a:ext cx="3118372" cy="3162292"/>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3986552" y="551454"/>
            <a:ext cx="1903430" cy="1930238"/>
          </a:xfrm>
          <a:prstGeom prst="rect">
            <a:avLst/>
          </a:prstGeom>
        </p:spPr>
      </p:pic>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15" name="Picture 14"/>
          <p:cNvPicPr>
            <a:picLocks noChangeAspect="1"/>
          </p:cNvPicPr>
          <p:nvPr userDrawn="1"/>
        </p:nvPicPr>
        <p:blipFill>
          <a:blip r:embed="rId2"/>
          <a:stretch>
            <a:fillRect/>
          </a:stretch>
        </p:blipFill>
        <p:spPr>
          <a:xfrm>
            <a:off x="13416196" y="489009"/>
            <a:ext cx="2009765" cy="1981852"/>
          </a:xfrm>
          <a:prstGeom prst="rect">
            <a:avLst/>
          </a:prstGeom>
        </p:spPr>
      </p:pic>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theme" Target="../theme/theme1.xml"/><Relationship Id="rId23"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smtClean="0"/>
              <a:t>©</a:t>
            </a:r>
            <a:r>
              <a:rPr lang="is-IS" smtClean="0"/>
              <a:t>2016</a:t>
            </a:r>
            <a:r>
              <a:rPr lang="en-US" smtClean="0"/>
              <a:t> </a:t>
            </a:r>
            <a:r>
              <a:rPr lang="en-US" dirty="0" smtClean="0"/>
              <a:t>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3"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8" r:id="rId18"/>
    <p:sldLayoutId id="2147483809" r:id="rId19"/>
    <p:sldLayoutId id="2147483810" r:id="rId20"/>
    <p:sldLayoutId id="2147483811" r:id="rId2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2.emf"/><Relationship Id="rId4" Type="http://schemas.openxmlformats.org/officeDocument/2006/relationships/hyperlink" Target="https://www.youtube.com/user/getchef/playlists" TargetMode="External"/><Relationship Id="rId1" Type="http://schemas.openxmlformats.org/officeDocument/2006/relationships/slideLayout" Target="../slideLayouts/slideLayout2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1.xml"/><Relationship Id="rId3" Type="http://schemas.openxmlformats.org/officeDocument/2006/relationships/image" Target="../media/image13.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2.xml"/><Relationship Id="rId3"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15.emf"/><Relationship Id="rId4" Type="http://schemas.openxmlformats.org/officeDocument/2006/relationships/hyperlink" Target="https://github.com/chef/chef-community-irc-meetings" TargetMode="External"/><Relationship Id="rId1" Type="http://schemas.openxmlformats.org/officeDocument/2006/relationships/slideLayout" Target="../slideLayouts/slideLayout2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hyperlink" Target="https://www.chef.io/chefconf/" TargetMode="External"/><Relationship Id="rId1" Type="http://schemas.openxmlformats.org/officeDocument/2006/relationships/slideLayout" Target="../slideLayouts/slideLayout2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4" Type="http://schemas.openxmlformats.org/officeDocument/2006/relationships/hyperlink" Target="https://www.chef.io/summit/" TargetMode="External"/><Relationship Id="rId1" Type="http://schemas.openxmlformats.org/officeDocument/2006/relationships/slideLayout" Target="../slideLayouts/slideLayout2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6.xml"/><Relationship Id="rId3"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hyperlink" Target="https://learn.chef.io/skills"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xml"/><Relationship Id="rId3" Type="http://schemas.openxmlformats.org/officeDocument/2006/relationships/image" Target="../media/image10.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9.xml"/><Relationship Id="rId3"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Further Resources</a:t>
            </a:r>
            <a:endParaRPr lang="en-US" dirty="0"/>
          </a:p>
        </p:txBody>
      </p:sp>
      <p:sp>
        <p:nvSpPr>
          <p:cNvPr id="3" name="Subtitle 2"/>
          <p:cNvSpPr>
            <a:spLocks noGrp="1"/>
          </p:cNvSpPr>
          <p:nvPr>
            <p:ph type="subTitle" idx="1"/>
          </p:nvPr>
        </p:nvSpPr>
        <p:spPr bwMode="auto">
          <a:xfrm>
            <a:off x="3013752" y="3451138"/>
            <a:ext cx="10972800" cy="560884"/>
          </a:xfrm>
        </p:spPr>
        <p:txBody>
          <a:bodyPr/>
          <a:lstStyle/>
          <a:p>
            <a:r>
              <a:rPr lang="en-US" dirty="0" smtClean="0"/>
              <a:t>Other Places to Talk About, Practice, and Learn Chef</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smtClean="0">
                <a:solidFill>
                  <a:srgbClr val="7D868C"/>
                </a:solidFill>
              </a:rPr>
              <a:t>©</a:t>
            </a:r>
            <a:r>
              <a:rPr lang="is-IS" sz="1600" smtClean="0">
                <a:solidFill>
                  <a:srgbClr val="7D868C"/>
                </a:solidFill>
              </a:rPr>
              <a:t>2016</a:t>
            </a:r>
            <a:r>
              <a:rPr lang="en-US" sz="1600" smtClean="0">
                <a:solidFill>
                  <a:srgbClr val="7D868C"/>
                </a:solidFill>
              </a:rPr>
              <a:t> </a:t>
            </a:r>
            <a:r>
              <a:rPr lang="en-US" sz="1600" dirty="0">
                <a:solidFill>
                  <a:srgbClr val="7D868C"/>
                </a:solidFill>
              </a:rPr>
              <a:t>Chef Software Inc.</a:t>
            </a:r>
          </a:p>
        </p:txBody>
      </p:sp>
    </p:spTree>
    <p:extLst>
      <p:ext uri="{BB962C8B-B14F-4D97-AF65-F5344CB8AC3E}">
        <p14:creationId xmlns:p14="http://schemas.microsoft.com/office/powerpoint/2010/main" val="1016294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p:cNvGrpSpPr/>
          <p:nvPr/>
        </p:nvGrpSpPr>
        <p:grpSpPr>
          <a:xfrm>
            <a:off x="10789320" y="270163"/>
            <a:ext cx="3217625" cy="8877233"/>
            <a:chOff x="10129097" y="-318075"/>
            <a:chExt cx="2786725" cy="7688405"/>
          </a:xfrm>
        </p:grpSpPr>
        <p:pic>
          <p:nvPicPr>
            <p:cNvPr id="7" name="Picture 6"/>
            <p:cNvPicPr>
              <a:picLocks noChangeAspect="1"/>
            </p:cNvPicPr>
            <p:nvPr/>
          </p:nvPicPr>
          <p:blipFill>
            <a:blip r:embed="rId3"/>
            <a:stretch>
              <a:fillRect/>
            </a:stretch>
          </p:blipFill>
          <p:spPr>
            <a:xfrm rot="20962776">
              <a:off x="10129097" y="-318075"/>
              <a:ext cx="1715086" cy="1960098"/>
            </a:xfrm>
            <a:prstGeom prst="rect">
              <a:avLst/>
            </a:prstGeom>
          </p:spPr>
        </p:pic>
        <p:pic>
          <p:nvPicPr>
            <p:cNvPr id="8" name="Picture 7"/>
            <p:cNvPicPr>
              <a:picLocks noChangeAspect="1"/>
            </p:cNvPicPr>
            <p:nvPr/>
          </p:nvPicPr>
          <p:blipFill>
            <a:blip r:embed="rId3"/>
            <a:stretch>
              <a:fillRect/>
            </a:stretch>
          </p:blipFill>
          <p:spPr>
            <a:xfrm rot="20962776">
              <a:off x="10487117" y="1588134"/>
              <a:ext cx="1715086" cy="1960098"/>
            </a:xfrm>
            <a:prstGeom prst="rect">
              <a:avLst/>
            </a:prstGeom>
          </p:spPr>
        </p:pic>
        <p:pic>
          <p:nvPicPr>
            <p:cNvPr id="9" name="Picture 8"/>
            <p:cNvPicPr>
              <a:picLocks noChangeAspect="1"/>
            </p:cNvPicPr>
            <p:nvPr/>
          </p:nvPicPr>
          <p:blipFill>
            <a:blip r:embed="rId3"/>
            <a:stretch>
              <a:fillRect/>
            </a:stretch>
          </p:blipFill>
          <p:spPr>
            <a:xfrm rot="20962776">
              <a:off x="10842717" y="3504022"/>
              <a:ext cx="1715086" cy="1960098"/>
            </a:xfrm>
            <a:prstGeom prst="rect">
              <a:avLst/>
            </a:prstGeom>
          </p:spPr>
        </p:pic>
        <p:pic>
          <p:nvPicPr>
            <p:cNvPr id="10" name="Picture 9"/>
            <p:cNvPicPr>
              <a:picLocks noChangeAspect="1"/>
            </p:cNvPicPr>
            <p:nvPr/>
          </p:nvPicPr>
          <p:blipFill>
            <a:blip r:embed="rId3"/>
            <a:stretch>
              <a:fillRect/>
            </a:stretch>
          </p:blipFill>
          <p:spPr>
            <a:xfrm rot="20962776">
              <a:off x="11200736" y="5410232"/>
              <a:ext cx="1715086" cy="1960098"/>
            </a:xfrm>
            <a:prstGeom prst="rect">
              <a:avLst/>
            </a:prstGeom>
          </p:spPr>
        </p:pic>
      </p:grpSp>
      <p:sp>
        <p:nvSpPr>
          <p:cNvPr id="4" name="Title 3"/>
          <p:cNvSpPr>
            <a:spLocks noGrp="1"/>
          </p:cNvSpPr>
          <p:nvPr>
            <p:ph type="ctrTitle"/>
          </p:nvPr>
        </p:nvSpPr>
        <p:spPr/>
        <p:txBody>
          <a:bodyPr>
            <a:normAutofit fontScale="90000"/>
          </a:bodyPr>
          <a:lstStyle/>
          <a:p>
            <a:r>
              <a:rPr lang="en-US" dirty="0" smtClean="0"/>
              <a:t>YouTube Channel</a:t>
            </a:r>
            <a:endParaRPr lang="en-US" dirty="0"/>
          </a:p>
        </p:txBody>
      </p:sp>
      <p:sp>
        <p:nvSpPr>
          <p:cNvPr id="5" name="Subtitle 4"/>
          <p:cNvSpPr>
            <a:spLocks noGrp="1"/>
          </p:cNvSpPr>
          <p:nvPr>
            <p:ph type="subTitle" idx="1"/>
          </p:nvPr>
        </p:nvSpPr>
        <p:spPr/>
        <p:txBody>
          <a:bodyPr/>
          <a:lstStyle/>
          <a:p>
            <a:pPr marL="609585" indent="-609585">
              <a:buFont typeface="Arial"/>
              <a:buChar char="•"/>
            </a:pPr>
            <a:r>
              <a:rPr lang="en-US" dirty="0" err="1" smtClean="0"/>
              <a:t>ChefConf</a:t>
            </a:r>
            <a:r>
              <a:rPr lang="en-US" dirty="0" smtClean="0"/>
              <a:t> Talks</a:t>
            </a:r>
          </a:p>
          <a:p>
            <a:pPr marL="609585" indent="-609585">
              <a:buFont typeface="Arial"/>
              <a:buChar char="•"/>
            </a:pPr>
            <a:r>
              <a:rPr lang="en-US" dirty="0" smtClean="0"/>
              <a:t>Training Videos</a:t>
            </a:r>
          </a:p>
        </p:txBody>
      </p:sp>
      <p:sp>
        <p:nvSpPr>
          <p:cNvPr id="3" name="Rectangle 2"/>
          <p:cNvSpPr/>
          <p:nvPr/>
        </p:nvSpPr>
        <p:spPr>
          <a:xfrm>
            <a:off x="550830" y="6424843"/>
            <a:ext cx="8680389" cy="1077218"/>
          </a:xfrm>
          <a:prstGeom prst="rect">
            <a:avLst/>
          </a:prstGeom>
        </p:spPr>
        <p:txBody>
          <a:bodyPr wrap="none">
            <a:spAutoFit/>
          </a:bodyPr>
          <a:lstStyle/>
          <a:p>
            <a:pPr algn="ctr"/>
            <a:r>
              <a:rPr lang="en-US" sz="3200" dirty="0">
                <a:hlinkClick r:id="rId4"/>
              </a:rPr>
              <a:t>https://</a:t>
            </a:r>
            <a:r>
              <a:rPr lang="en-US" sz="3200" dirty="0" smtClean="0">
                <a:hlinkClick r:id="rId4"/>
              </a:rPr>
              <a:t>www.youtube.com/user/getchef/playlists</a:t>
            </a:r>
            <a:endParaRPr lang="en-US" sz="3200" dirty="0" smtClean="0"/>
          </a:p>
          <a:p>
            <a:pPr algn="ctr"/>
            <a:endParaRPr lang="en-US" sz="3200" dirty="0"/>
          </a:p>
        </p:txBody>
      </p:sp>
      <p:sp>
        <p:nvSpPr>
          <p:cNvPr id="12" name="Footer Placeholder 11"/>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13" name="Slide Number Placeholder 12"/>
          <p:cNvSpPr>
            <a:spLocks noGrp="1"/>
          </p:cNvSpPr>
          <p:nvPr>
            <p:ph type="sldNum" sz="quarter" idx="13"/>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11361636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ss-logo.jpg"/>
          <p:cNvPicPr>
            <a:picLocks noChangeAspect="1"/>
          </p:cNvPicPr>
          <p:nvPr/>
        </p:nvPicPr>
        <p:blipFill>
          <a:blip r:embed="rId3">
            <a:alphaModFix amt="60000"/>
            <a:extLst>
              <a:ext uri="{28A0092B-C50C-407E-A947-70E740481C1C}">
                <a14:useLocalDpi xmlns:a14="http://schemas.microsoft.com/office/drawing/2010/main" val="0"/>
              </a:ext>
            </a:extLst>
          </a:blip>
          <a:stretch>
            <a:fillRect/>
          </a:stretch>
        </p:blipFill>
        <p:spPr>
          <a:xfrm>
            <a:off x="8382000" y="136769"/>
            <a:ext cx="7913076" cy="7971692"/>
          </a:xfrm>
          <a:prstGeom prst="rect">
            <a:avLst/>
          </a:prstGeom>
        </p:spPr>
      </p:pic>
      <p:sp>
        <p:nvSpPr>
          <p:cNvPr id="4" name="Title 3"/>
          <p:cNvSpPr>
            <a:spLocks noGrp="1"/>
          </p:cNvSpPr>
          <p:nvPr>
            <p:ph type="ctrTitle"/>
          </p:nvPr>
        </p:nvSpPr>
        <p:spPr>
          <a:xfrm>
            <a:off x="336984" y="2340019"/>
            <a:ext cx="10972800" cy="852712"/>
          </a:xfrm>
        </p:spPr>
        <p:txBody>
          <a:bodyPr>
            <a:normAutofit fontScale="90000"/>
          </a:bodyPr>
          <a:lstStyle/>
          <a:p>
            <a:r>
              <a:rPr lang="en-US" dirty="0" err="1" smtClean="0"/>
              <a:t>theshipshow.com</a:t>
            </a:r>
            <a:endParaRPr lang="en-US" dirty="0"/>
          </a:p>
        </p:txBody>
      </p:sp>
      <p:sp>
        <p:nvSpPr>
          <p:cNvPr id="7" name="Footer Placeholder 6"/>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8" name="Slide Number Placeholder 7"/>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8016081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err="1" smtClean="0"/>
              <a:t>foodfightshow.org</a:t>
            </a:r>
            <a:endParaRPr lang="en-US" dirty="0"/>
          </a:p>
        </p:txBody>
      </p:sp>
      <p:sp>
        <p:nvSpPr>
          <p:cNvPr id="7" name="Footer Placeholder 6"/>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8" name="Slide Number Placeholder 7"/>
          <p:cNvSpPr>
            <a:spLocks noGrp="1"/>
          </p:cNvSpPr>
          <p:nvPr>
            <p:ph type="sldNum" sz="quarter" idx="13"/>
          </p:nvPr>
        </p:nvSpPr>
        <p:spPr/>
        <p:txBody>
          <a:bodyPr/>
          <a:lstStyle/>
          <a:p>
            <a:fld id="{D3C6E21F-9381-4880-84FB-1E73165A9E9D}" type="slidenum">
              <a:rPr lang="en-US" smtClean="0"/>
              <a:pPr/>
              <a:t>12</a:t>
            </a:fld>
            <a:endParaRPr lang="en-US" dirty="0"/>
          </a:p>
        </p:txBody>
      </p:sp>
      <p:pic>
        <p:nvPicPr>
          <p:cNvPr id="3" name="Picture 2"/>
          <p:cNvPicPr>
            <a:picLocks noChangeAspect="1"/>
          </p:cNvPicPr>
          <p:nvPr/>
        </p:nvPicPr>
        <p:blipFill>
          <a:blip r:embed="rId3"/>
          <a:stretch>
            <a:fillRect/>
          </a:stretch>
        </p:blipFill>
        <p:spPr>
          <a:xfrm>
            <a:off x="2767946" y="3556000"/>
            <a:ext cx="10268548" cy="4298462"/>
          </a:xfrm>
          <a:prstGeom prst="rect">
            <a:avLst/>
          </a:prstGeom>
        </p:spPr>
      </p:pic>
    </p:spTree>
    <p:extLst>
      <p:ext uri="{BB962C8B-B14F-4D97-AF65-F5344CB8AC3E}">
        <p14:creationId xmlns:p14="http://schemas.microsoft.com/office/powerpoint/2010/main" val="1134946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12919365" y="299527"/>
            <a:ext cx="3064843" cy="2341199"/>
          </a:xfrm>
          <a:prstGeom prst="rect">
            <a:avLst/>
          </a:prstGeom>
        </p:spPr>
      </p:pic>
      <p:sp>
        <p:nvSpPr>
          <p:cNvPr id="2" name="Title 1"/>
          <p:cNvSpPr>
            <a:spLocks noGrp="1"/>
          </p:cNvSpPr>
          <p:nvPr>
            <p:ph type="ctrTitle"/>
          </p:nvPr>
        </p:nvSpPr>
        <p:spPr>
          <a:xfrm>
            <a:off x="2759758" y="2496327"/>
            <a:ext cx="10972800" cy="852712"/>
          </a:xfrm>
        </p:spPr>
        <p:txBody>
          <a:bodyPr>
            <a:normAutofit fontScale="90000"/>
          </a:bodyPr>
          <a:lstStyle/>
          <a:p>
            <a:r>
              <a:rPr lang="en-US" dirty="0" smtClean="0"/>
              <a:t>Chef Developers' IRC Meeting</a:t>
            </a:r>
            <a:endParaRPr lang="en-US" dirty="0"/>
          </a:p>
        </p:txBody>
      </p:sp>
      <p:sp>
        <p:nvSpPr>
          <p:cNvPr id="4" name="TextBox 3"/>
          <p:cNvSpPr txBox="1"/>
          <p:nvPr/>
        </p:nvSpPr>
        <p:spPr bwMode="white">
          <a:xfrm>
            <a:off x="3551927" y="4406598"/>
            <a:ext cx="8402561" cy="581111"/>
          </a:xfrm>
          <a:prstGeom prst="rect">
            <a:avLst/>
          </a:prstGeom>
        </p:spPr>
        <p:txBody>
          <a:bodyPr vert="horz" wrap="none" lIns="121920" tIns="121920" rIns="121920" bIns="121920" rtlCol="0">
            <a:normAutofit fontScale="85000" lnSpcReduction="20000"/>
          </a:bodyPr>
          <a:lstStyle/>
          <a:p>
            <a:pPr algn="ctr"/>
            <a:r>
              <a:rPr lang="en-US" sz="3200" dirty="0">
                <a:hlinkClick r:id="rId4"/>
              </a:rPr>
              <a:t>https://</a:t>
            </a:r>
            <a:r>
              <a:rPr lang="en-US" sz="3200" dirty="0" smtClean="0">
                <a:hlinkClick r:id="rId4"/>
              </a:rPr>
              <a:t>github.com/chef/chef-community-irc-meetings</a:t>
            </a:r>
            <a:endParaRPr lang="en-US" sz="3200" dirty="0" smtClean="0"/>
          </a:p>
          <a:p>
            <a:pPr algn="ctr"/>
            <a:endParaRPr lang="en-US" sz="3200" dirty="0"/>
          </a:p>
        </p:txBody>
      </p:sp>
      <p:sp>
        <p:nvSpPr>
          <p:cNvPr id="8" name="Footer Placeholder 7"/>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12074136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0" y="19538"/>
            <a:ext cx="16256000" cy="8119058"/>
          </a:xfrm>
          <a:prstGeom prst="rect">
            <a:avLst/>
          </a:prstGeom>
        </p:spPr>
      </p:pic>
      <p:sp>
        <p:nvSpPr>
          <p:cNvPr id="4" name="TextBox 3"/>
          <p:cNvSpPr txBox="1"/>
          <p:nvPr/>
        </p:nvSpPr>
        <p:spPr bwMode="white">
          <a:xfrm>
            <a:off x="3962231" y="7376442"/>
            <a:ext cx="8402561" cy="581111"/>
          </a:xfrm>
          <a:prstGeom prst="rect">
            <a:avLst/>
          </a:prstGeom>
        </p:spPr>
        <p:txBody>
          <a:bodyPr vert="horz" wrap="none" lIns="121920" tIns="121920" rIns="121920" bIns="121920" rtlCol="0">
            <a:normAutofit fontScale="85000" lnSpcReduction="20000"/>
          </a:bodyPr>
          <a:lstStyle/>
          <a:p>
            <a:pPr algn="ctr"/>
            <a:r>
              <a:rPr lang="en-US" sz="3200" dirty="0">
                <a:solidFill>
                  <a:schemeClr val="bg2"/>
                </a:solidFill>
                <a:hlinkClick r:id="rId4"/>
              </a:rPr>
              <a:t>https://www.chef.io/chefconf</a:t>
            </a:r>
            <a:r>
              <a:rPr lang="en-US" sz="3200" dirty="0" smtClean="0">
                <a:solidFill>
                  <a:schemeClr val="bg2"/>
                </a:solidFill>
                <a:hlinkClick r:id="rId4"/>
              </a:rPr>
              <a:t>/</a:t>
            </a:r>
            <a:endParaRPr lang="en-US" sz="3200" dirty="0" smtClean="0">
              <a:solidFill>
                <a:schemeClr val="bg2"/>
              </a:solidFill>
            </a:endParaRPr>
          </a:p>
          <a:p>
            <a:pPr algn="ctr"/>
            <a:endParaRPr lang="en-US" sz="3200" dirty="0">
              <a:solidFill>
                <a:schemeClr val="bg1"/>
              </a:solidFill>
            </a:endParaRPr>
          </a:p>
        </p:txBody>
      </p:sp>
      <p:sp>
        <p:nvSpPr>
          <p:cNvPr id="8" name="Footer Placeholder 7"/>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29691688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0" y="2257668"/>
            <a:ext cx="16256000" cy="5831255"/>
          </a:xfrm>
          <a:prstGeom prst="rect">
            <a:avLst/>
          </a:prstGeom>
        </p:spPr>
      </p:pic>
      <p:sp>
        <p:nvSpPr>
          <p:cNvPr id="2" name="Title 1"/>
          <p:cNvSpPr>
            <a:spLocks noGrp="1"/>
          </p:cNvSpPr>
          <p:nvPr>
            <p:ph type="ctrTitle"/>
          </p:nvPr>
        </p:nvSpPr>
        <p:spPr>
          <a:xfrm>
            <a:off x="324400" y="640174"/>
            <a:ext cx="15931599" cy="852712"/>
          </a:xfrm>
        </p:spPr>
        <p:txBody>
          <a:bodyPr>
            <a:normAutofit fontScale="90000"/>
          </a:bodyPr>
          <a:lstStyle/>
          <a:p>
            <a:r>
              <a:rPr lang="en-US" dirty="0" smtClean="0"/>
              <a:t>Chef Community Summit - 2016 Dates to be Announced </a:t>
            </a:r>
            <a:endParaRPr lang="en-US" dirty="0"/>
          </a:p>
        </p:txBody>
      </p:sp>
      <p:sp>
        <p:nvSpPr>
          <p:cNvPr id="4" name="TextBox 3"/>
          <p:cNvSpPr txBox="1"/>
          <p:nvPr/>
        </p:nvSpPr>
        <p:spPr bwMode="white">
          <a:xfrm>
            <a:off x="3926720" y="1735366"/>
            <a:ext cx="8402561" cy="581111"/>
          </a:xfrm>
          <a:prstGeom prst="rect">
            <a:avLst/>
          </a:prstGeom>
        </p:spPr>
        <p:txBody>
          <a:bodyPr vert="horz" wrap="none" lIns="121920" tIns="121920" rIns="121920" bIns="121920" rtlCol="0">
            <a:normAutofit fontScale="85000" lnSpcReduction="20000"/>
          </a:bodyPr>
          <a:lstStyle/>
          <a:p>
            <a:pPr algn="ctr"/>
            <a:r>
              <a:rPr lang="en-US" sz="3200" dirty="0">
                <a:hlinkClick r:id="rId4"/>
              </a:rPr>
              <a:t>https://www.chef.io/summit</a:t>
            </a:r>
            <a:r>
              <a:rPr lang="en-US" sz="3200" dirty="0" smtClean="0">
                <a:hlinkClick r:id="rId4"/>
              </a:rPr>
              <a:t>/</a:t>
            </a:r>
            <a:endParaRPr lang="en-US" sz="3200" dirty="0" smtClean="0"/>
          </a:p>
          <a:p>
            <a:pPr algn="ctr"/>
            <a:endParaRPr lang="en-US" sz="3200" dirty="0"/>
          </a:p>
        </p:txBody>
      </p:sp>
      <p:sp>
        <p:nvSpPr>
          <p:cNvPr id="7" name="Footer Placeholder 6"/>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13930069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3" name="Title 1"/>
          <p:cNvSpPr txBox="1">
            <a:spLocks/>
          </p:cNvSpPr>
          <p:nvPr/>
        </p:nvSpPr>
        <p:spPr>
          <a:xfrm>
            <a:off x="5810733" y="6511249"/>
            <a:ext cx="4271108" cy="852712"/>
          </a:xfrm>
          <a:prstGeom prst="rect">
            <a:avLst/>
          </a:prstGeom>
        </p:spPr>
        <p:txBody>
          <a:bodyPr>
            <a:normAutofit fontScale="97500" lnSpcReduction="10000"/>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Thank You!</a:t>
            </a:r>
            <a:endParaRPr lang="en-US" dirty="0"/>
          </a:p>
        </p:txBody>
      </p:sp>
      <p:pic>
        <p:nvPicPr>
          <p:cNvPr id="8" name="Picture 7" descr="C:\Users\sdelfante\Desktop\pic-chef-logo.png"/>
          <p:cNvPicPr/>
          <p:nvPr/>
        </p:nvPicPr>
        <p:blipFill>
          <a:blip r:embed="rId3">
            <a:extLst>
              <a:ext uri="{28A0092B-C50C-407E-A947-70E740481C1C}">
                <a14:useLocalDpi xmlns:a14="http://schemas.microsoft.com/office/drawing/2010/main" val="0"/>
              </a:ext>
            </a:extLst>
          </a:blip>
          <a:srcRect/>
          <a:stretch>
            <a:fillRect/>
          </a:stretch>
        </p:blipFill>
        <p:spPr bwMode="auto">
          <a:xfrm>
            <a:off x="5463110" y="752148"/>
            <a:ext cx="5048579" cy="4962405"/>
          </a:xfrm>
          <a:prstGeom prst="rect">
            <a:avLst/>
          </a:prstGeom>
          <a:noFill/>
          <a:ln>
            <a:noFill/>
          </a:ln>
        </p:spPr>
      </p:pic>
    </p:spTree>
    <p:extLst>
      <p:ext uri="{BB962C8B-B14F-4D97-AF65-F5344CB8AC3E}">
        <p14:creationId xmlns:p14="http://schemas.microsoft.com/office/powerpoint/2010/main" val="126056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42530" y="2496327"/>
            <a:ext cx="10972800" cy="852712"/>
          </a:xfrm>
        </p:spPr>
        <p:txBody>
          <a:bodyPr>
            <a:normAutofit fontScale="90000"/>
          </a:bodyPr>
          <a:lstStyle/>
          <a:p>
            <a:r>
              <a:rPr lang="en-US" dirty="0" smtClean="0"/>
              <a:t>Going Forward</a:t>
            </a:r>
            <a:endParaRPr lang="en-US" dirty="0"/>
          </a:p>
        </p:txBody>
      </p:sp>
      <p:sp>
        <p:nvSpPr>
          <p:cNvPr id="4" name="Content Placeholder 3"/>
          <p:cNvSpPr>
            <a:spLocks noGrp="1"/>
          </p:cNvSpPr>
          <p:nvPr>
            <p:ph type="subTitle" idx="1"/>
          </p:nvPr>
        </p:nvSpPr>
        <p:spPr>
          <a:xfrm>
            <a:off x="2701145" y="3506118"/>
            <a:ext cx="11425170" cy="3346421"/>
          </a:xfrm>
        </p:spPr>
        <p:txBody>
          <a:bodyPr>
            <a:normAutofit fontScale="85000" lnSpcReduction="10000"/>
          </a:bodyPr>
          <a:lstStyle/>
          <a:p>
            <a:r>
              <a:rPr lang="en-US" dirty="0" smtClean="0"/>
              <a:t>There are many Chef resources available to you outside this class.  During this module we will talk about just a few of those resources.  </a:t>
            </a:r>
            <a:br>
              <a:rPr lang="en-US" dirty="0" smtClean="0"/>
            </a:br>
            <a:r>
              <a:rPr lang="en-US" dirty="0" smtClean="0"/>
              <a:t/>
            </a:r>
            <a:br>
              <a:rPr lang="en-US" dirty="0" smtClean="0"/>
            </a:br>
            <a:r>
              <a:rPr lang="en-US" dirty="0" smtClean="0"/>
              <a:t>But…remember what we said at the beginning of this class:</a:t>
            </a:r>
            <a:endParaRPr lang="en-US" dirty="0"/>
          </a:p>
          <a:p>
            <a:endParaRPr lang="en-US" dirty="0" smtClean="0"/>
          </a:p>
          <a:p>
            <a:pPr algn="ctr"/>
            <a:r>
              <a:rPr lang="en-US" i="1" dirty="0"/>
              <a:t>T</a:t>
            </a:r>
            <a:r>
              <a:rPr lang="en-US" i="1" dirty="0" smtClean="0"/>
              <a:t>he best way to learn Chef is to use Chef</a:t>
            </a:r>
            <a:endParaRPr lang="en-US" i="1" dirty="0"/>
          </a:p>
        </p:txBody>
      </p:sp>
      <p:sp>
        <p:nvSpPr>
          <p:cNvPr id="5" name="Footer Placeholder 4"/>
          <p:cNvSpPr>
            <a:spLocks noGrp="1"/>
          </p:cNvSpPr>
          <p:nvPr>
            <p:ph type="ftr" sz="quarter" idx="12"/>
          </p:nvPr>
        </p:nvSpPr>
        <p:spPr>
          <a:xfrm>
            <a:off x="0" y="8578850"/>
            <a:ext cx="5683250" cy="508000"/>
          </a:xfr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2</a:t>
            </a:fld>
            <a:endParaRPr lang="en-US" dirty="0"/>
          </a:p>
        </p:txBody>
      </p:sp>
    </p:spTree>
    <p:extLst>
      <p:ext uri="{BB962C8B-B14F-4D97-AF65-F5344CB8AC3E}">
        <p14:creationId xmlns:p14="http://schemas.microsoft.com/office/powerpoint/2010/main" val="34841845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Practice Chef</a:t>
            </a:r>
            <a:endParaRPr lang="en-US" dirty="0"/>
          </a:p>
        </p:txBody>
      </p:sp>
      <p:sp>
        <p:nvSpPr>
          <p:cNvPr id="5" name="Subtitle 4"/>
          <p:cNvSpPr>
            <a:spLocks noGrp="1"/>
          </p:cNvSpPr>
          <p:nvPr>
            <p:ph type="subTitle" idx="1"/>
          </p:nvPr>
        </p:nvSpPr>
        <p:spPr/>
        <p:txBody>
          <a:bodyPr/>
          <a:lstStyle/>
          <a:p>
            <a:r>
              <a:rPr lang="en-US" dirty="0"/>
              <a:t>First, let’s talk about stuff you can read to help you learn Chef.</a:t>
            </a:r>
          </a:p>
          <a:p>
            <a:endParaRPr lang="en-US" dirty="0"/>
          </a:p>
        </p:txBody>
      </p:sp>
      <p:sp>
        <p:nvSpPr>
          <p:cNvPr id="7" name="Footer Placeholder 7"/>
          <p:cNvSpPr>
            <a:spLocks noGrp="1"/>
          </p:cNvSpPr>
          <p:nvPr>
            <p:ph type="ftr" sz="quarter" idx="10"/>
          </p:nvPr>
        </p:nvSpPr>
        <p:spPr>
          <a:xfrm>
            <a:off x="168096" y="8579607"/>
            <a:ext cx="5681953" cy="507556"/>
          </a:xfrm>
          <a:prstGeom prst="rect">
            <a:avLst/>
          </a:prstGeom>
        </p:spPr>
        <p:txBody>
          <a:bodyPr/>
          <a:lstStyle/>
          <a:p>
            <a:pPr algn="l"/>
            <a:r>
              <a:rPr lang="en-US" sz="1600" smtClean="0">
                <a:solidFill>
                  <a:srgbClr val="7D868C"/>
                </a:solidFill>
              </a:rPr>
              <a:t>©</a:t>
            </a:r>
            <a:r>
              <a:rPr lang="is-IS" sz="1600" smtClean="0">
                <a:solidFill>
                  <a:srgbClr val="7D868C"/>
                </a:solidFill>
              </a:rPr>
              <a:t>2016</a:t>
            </a:r>
            <a:r>
              <a:rPr lang="en-US" sz="1600" smtClean="0">
                <a:solidFill>
                  <a:srgbClr val="7D868C"/>
                </a:solidFill>
              </a:rPr>
              <a:t> </a:t>
            </a:r>
            <a:r>
              <a:rPr lang="en-US" sz="1600" dirty="0" smtClean="0">
                <a:solidFill>
                  <a:srgbClr val="7D868C"/>
                </a:solidFill>
              </a:rPr>
              <a:t>Chef Software Inc</a:t>
            </a:r>
            <a:r>
              <a:rPr lang="en-US" sz="1600" dirty="0" smtClean="0"/>
              <a:t>.</a:t>
            </a:r>
            <a:endParaRPr lang="en-US" sz="1600" dirty="0"/>
          </a:p>
        </p:txBody>
      </p:sp>
      <p:sp>
        <p:nvSpPr>
          <p:cNvPr id="2" name="Slide Number Placeholder 1"/>
          <p:cNvSpPr>
            <a:spLocks noGrp="1"/>
          </p:cNvSpPr>
          <p:nvPr>
            <p:ph type="sldNum" sz="quarter" idx="11"/>
          </p:nvPr>
        </p:nvSpPr>
        <p:spPr>
          <a:xfrm>
            <a:off x="6299200" y="8579662"/>
            <a:ext cx="3657600" cy="486833"/>
          </a:xfrm>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1166281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smtClean="0"/>
              <a:t>learn.chef.io</a:t>
            </a:r>
            <a:endParaRPr lang="en-US" dirty="0"/>
          </a:p>
        </p:txBody>
      </p:sp>
      <p:sp>
        <p:nvSpPr>
          <p:cNvPr id="5" name="Subtitle 4"/>
          <p:cNvSpPr>
            <a:spLocks noGrp="1"/>
          </p:cNvSpPr>
          <p:nvPr>
            <p:ph type="subTitle" idx="1"/>
          </p:nvPr>
        </p:nvSpPr>
        <p:spPr/>
        <p:txBody>
          <a:bodyPr/>
          <a:lstStyle/>
          <a:p>
            <a:r>
              <a:rPr lang="en-US" dirty="0" smtClean="0"/>
              <a:t>Interactive learning for those new to Chef.</a:t>
            </a:r>
            <a:endParaRPr lang="en-US" dirty="0"/>
          </a:p>
        </p:txBody>
      </p:sp>
      <p:sp>
        <p:nvSpPr>
          <p:cNvPr id="7" name="Footer Placeholder 6"/>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8" name="Slide Number Placeholder 7"/>
          <p:cNvSpPr>
            <a:spLocks noGrp="1"/>
          </p:cNvSpPr>
          <p:nvPr>
            <p:ph type="sldNum" sz="quarter" idx="11"/>
          </p:nvPr>
        </p:nvSpPr>
        <p:spPr>
          <a:xfrm>
            <a:off x="6279662" y="8579662"/>
            <a:ext cx="3657600" cy="486833"/>
          </a:xfrm>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1382193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Beyond Essentials</a:t>
            </a:r>
            <a:endParaRPr lang="en-US" dirty="0"/>
          </a:p>
        </p:txBody>
      </p:sp>
      <p:sp>
        <p:nvSpPr>
          <p:cNvPr id="5" name="Subtitle 4"/>
          <p:cNvSpPr>
            <a:spLocks noGrp="1"/>
          </p:cNvSpPr>
          <p:nvPr>
            <p:ph type="subTitle" idx="1"/>
          </p:nvPr>
        </p:nvSpPr>
        <p:spPr>
          <a:xfrm>
            <a:off x="3013753" y="3506119"/>
            <a:ext cx="10974132" cy="2589882"/>
          </a:xfrm>
        </p:spPr>
        <p:txBody>
          <a:bodyPr/>
          <a:lstStyle/>
          <a:p>
            <a:r>
              <a:rPr lang="en-US" dirty="0" smtClean="0"/>
              <a:t>What happens during a knife bootstrap?</a:t>
            </a:r>
          </a:p>
          <a:p>
            <a:r>
              <a:rPr lang="en-US" dirty="0" smtClean="0"/>
              <a:t>What happens during a chef-client run?</a:t>
            </a:r>
          </a:p>
          <a:p>
            <a:r>
              <a:rPr lang="en-US" dirty="0" smtClean="0"/>
              <a:t>What is the security model used by chef-client</a:t>
            </a:r>
          </a:p>
          <a:p>
            <a:r>
              <a:rPr lang="en-US" dirty="0" smtClean="0"/>
              <a:t>Explains Attribute Precedence</a:t>
            </a:r>
            <a:endParaRPr lang="en-US" dirty="0"/>
          </a:p>
        </p:txBody>
      </p:sp>
      <p:sp>
        <p:nvSpPr>
          <p:cNvPr id="7" name="Footer Placeholder 6"/>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8" name="Slide Number Placeholder 7"/>
          <p:cNvSpPr>
            <a:spLocks noGrp="1"/>
          </p:cNvSpPr>
          <p:nvPr>
            <p:ph type="sldNum" sz="quarter" idx="11"/>
          </p:nvPr>
        </p:nvSpPr>
        <p:spPr>
          <a:xfrm>
            <a:off x="6279662" y="8579662"/>
            <a:ext cx="3657600" cy="486833"/>
          </a:xfrm>
        </p:spPr>
        <p:txBody>
          <a:bodyPr/>
          <a:lstStyle/>
          <a:p>
            <a:fld id="{D3C6E21F-9381-4880-84FB-1E73165A9E9D}" type="slidenum">
              <a:rPr lang="en-US" smtClean="0"/>
              <a:pPr/>
              <a:t>5</a:t>
            </a:fld>
            <a:endParaRPr lang="en-US" dirty="0"/>
          </a:p>
        </p:txBody>
      </p:sp>
      <p:sp>
        <p:nvSpPr>
          <p:cNvPr id="2" name="Rectangle 1"/>
          <p:cNvSpPr/>
          <p:nvPr/>
        </p:nvSpPr>
        <p:spPr>
          <a:xfrm>
            <a:off x="5783947" y="6645306"/>
            <a:ext cx="4649030" cy="584775"/>
          </a:xfrm>
          <a:prstGeom prst="rect">
            <a:avLst/>
          </a:prstGeom>
        </p:spPr>
        <p:txBody>
          <a:bodyPr wrap="none">
            <a:spAutoFit/>
          </a:bodyPr>
          <a:lstStyle/>
          <a:p>
            <a:r>
              <a:rPr lang="en-US" sz="3200" dirty="0">
                <a:hlinkClick r:id="rId3"/>
              </a:rPr>
              <a:t>https://</a:t>
            </a:r>
            <a:r>
              <a:rPr lang="en-US" sz="3200" dirty="0" smtClean="0">
                <a:hlinkClick r:id="rId3"/>
              </a:rPr>
              <a:t>learn.chef.io/skills</a:t>
            </a:r>
            <a:endParaRPr lang="en-US" sz="3200" dirty="0"/>
          </a:p>
        </p:txBody>
      </p:sp>
    </p:spTree>
    <p:extLst>
      <p:ext uri="{BB962C8B-B14F-4D97-AF65-F5344CB8AC3E}">
        <p14:creationId xmlns:p14="http://schemas.microsoft.com/office/powerpoint/2010/main" val="32148973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Resources You Can Read</a:t>
            </a:r>
            <a:endParaRPr lang="en-US" dirty="0"/>
          </a:p>
        </p:txBody>
      </p:sp>
      <p:sp>
        <p:nvSpPr>
          <p:cNvPr id="5" name="Subtitle 4"/>
          <p:cNvSpPr>
            <a:spLocks noGrp="1"/>
          </p:cNvSpPr>
          <p:nvPr>
            <p:ph type="subTitle" idx="1"/>
          </p:nvPr>
        </p:nvSpPr>
        <p:spPr/>
        <p:txBody>
          <a:bodyPr/>
          <a:lstStyle/>
          <a:p>
            <a:r>
              <a:rPr lang="en-US" dirty="0"/>
              <a:t>A lot of people in the Chef community have written about Chef.  </a:t>
            </a:r>
            <a:endParaRPr lang="en-US" dirty="0" smtClean="0"/>
          </a:p>
          <a:p>
            <a:endParaRPr lang="en-US" dirty="0"/>
          </a:p>
          <a:p>
            <a:r>
              <a:rPr lang="en-US" dirty="0" smtClean="0"/>
              <a:t>Here </a:t>
            </a:r>
            <a:r>
              <a:rPr lang="en-US" dirty="0"/>
              <a:t>are just a few of those resources.</a:t>
            </a:r>
          </a:p>
          <a:p>
            <a:endParaRPr lang="en-US" dirty="0"/>
          </a:p>
        </p:txBody>
      </p:sp>
      <p:sp>
        <p:nvSpPr>
          <p:cNvPr id="2" name="Footer Placeholder 1"/>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3" name="Slide Number Placeholder 2"/>
          <p:cNvSpPr>
            <a:spLocks noGrp="1"/>
          </p:cNvSpPr>
          <p:nvPr>
            <p:ph type="sldNum" sz="quarter" idx="11"/>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4008111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err="1" smtClean="0"/>
              <a:t>docs.chef.io</a:t>
            </a:r>
            <a:endParaRPr lang="en-US" dirty="0"/>
          </a:p>
        </p:txBody>
      </p:sp>
      <p:sp>
        <p:nvSpPr>
          <p:cNvPr id="7" name="Footer Placeholder 6"/>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8" name="Slide Number Placeholder 7"/>
          <p:cNvSpPr>
            <a:spLocks noGrp="1"/>
          </p:cNvSpPr>
          <p:nvPr>
            <p:ph type="sldNum" sz="quarter" idx="14"/>
          </p:nvPr>
        </p:nvSpPr>
        <p:spPr/>
        <p:txBody>
          <a:bodyPr/>
          <a:lstStyle/>
          <a:p>
            <a:fld id="{D3C6E21F-9381-4880-84FB-1E73165A9E9D}" type="slidenum">
              <a:rPr lang="en-US" smtClean="0"/>
              <a:pPr/>
              <a:t>7</a:t>
            </a:fld>
            <a:endParaRPr lang="en-US" dirty="0"/>
          </a:p>
        </p:txBody>
      </p:sp>
      <p:sp>
        <p:nvSpPr>
          <p:cNvPr id="5" name="Subtitle 4"/>
          <p:cNvSpPr>
            <a:spLocks noGrp="1"/>
          </p:cNvSpPr>
          <p:nvPr>
            <p:ph type="subTitle" idx="1"/>
          </p:nvPr>
        </p:nvSpPr>
        <p:spPr>
          <a:xfrm>
            <a:off x="3013753" y="3506118"/>
            <a:ext cx="10974132" cy="3346421"/>
          </a:xfrm>
        </p:spPr>
        <p:txBody>
          <a:bodyPr/>
          <a:lstStyle/>
          <a:p>
            <a:r>
              <a:rPr lang="en-US" dirty="0" smtClean="0"/>
              <a:t>Docs are available </a:t>
            </a:r>
            <a:r>
              <a:rPr lang="en-US" dirty="0"/>
              <a:t>to you, 24 hours a day, 7 days a week.  </a:t>
            </a:r>
            <a:endParaRPr lang="en-US" dirty="0" smtClean="0"/>
          </a:p>
          <a:p>
            <a:endParaRPr lang="en-US" dirty="0"/>
          </a:p>
          <a:p>
            <a:r>
              <a:rPr lang="en-US" dirty="0" smtClean="0"/>
              <a:t>Any </a:t>
            </a:r>
            <a:r>
              <a:rPr lang="en-US" dirty="0"/>
              <a:t>question you have, you probably will find the answer </a:t>
            </a:r>
            <a:r>
              <a:rPr lang="en-US" dirty="0" smtClean="0"/>
              <a:t>for on </a:t>
            </a:r>
            <a:r>
              <a:rPr lang="en-US" dirty="0"/>
              <a:t>our Docs site.</a:t>
            </a:r>
          </a:p>
        </p:txBody>
      </p:sp>
    </p:spTree>
    <p:extLst>
      <p:ext uri="{BB962C8B-B14F-4D97-AF65-F5344CB8AC3E}">
        <p14:creationId xmlns:p14="http://schemas.microsoft.com/office/powerpoint/2010/main" val="206020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at.gi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964161" y="682455"/>
            <a:ext cx="4056888" cy="5319031"/>
          </a:xfrm>
          <a:prstGeom prst="rect">
            <a:avLst/>
          </a:prstGeom>
        </p:spPr>
      </p:pic>
      <p:sp>
        <p:nvSpPr>
          <p:cNvPr id="2" name="Title 1"/>
          <p:cNvSpPr>
            <a:spLocks noGrp="1"/>
          </p:cNvSpPr>
          <p:nvPr>
            <p:ph type="ctrTitle"/>
          </p:nvPr>
        </p:nvSpPr>
        <p:spPr/>
        <p:txBody>
          <a:bodyPr>
            <a:normAutofit fontScale="90000"/>
          </a:bodyPr>
          <a:lstStyle/>
          <a:p>
            <a:r>
              <a:rPr lang="en-US" dirty="0" smtClean="0"/>
              <a:t>Learning Chef</a:t>
            </a:r>
            <a:endParaRPr lang="en-US" dirty="0"/>
          </a:p>
        </p:txBody>
      </p:sp>
      <p:sp>
        <p:nvSpPr>
          <p:cNvPr id="3" name="Subtitle 2"/>
          <p:cNvSpPr>
            <a:spLocks noGrp="1"/>
          </p:cNvSpPr>
          <p:nvPr>
            <p:ph type="subTitle" idx="1"/>
          </p:nvPr>
        </p:nvSpPr>
        <p:spPr>
          <a:xfrm>
            <a:off x="3013753" y="3506118"/>
            <a:ext cx="8735873" cy="3346421"/>
          </a:xfrm>
        </p:spPr>
        <p:txBody>
          <a:bodyPr/>
          <a:lstStyle/>
          <a:p>
            <a:r>
              <a:rPr lang="en-US" dirty="0"/>
              <a:t>A Guide to Configuration Management and Automation</a:t>
            </a:r>
          </a:p>
        </p:txBody>
      </p:sp>
      <p:sp>
        <p:nvSpPr>
          <p:cNvPr id="7" name="Footer Placeholder 6"/>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8" name="Slide Number Placeholder 7"/>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33182267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Customizing Chef</a:t>
            </a:r>
            <a:endParaRPr lang="en-US" dirty="0"/>
          </a:p>
        </p:txBody>
      </p:sp>
      <p:sp>
        <p:nvSpPr>
          <p:cNvPr id="3" name="Subtitle 2"/>
          <p:cNvSpPr>
            <a:spLocks noGrp="1"/>
          </p:cNvSpPr>
          <p:nvPr>
            <p:ph type="subTitle" idx="1"/>
          </p:nvPr>
        </p:nvSpPr>
        <p:spPr>
          <a:xfrm>
            <a:off x="3013754" y="3506118"/>
            <a:ext cx="8824997" cy="3346421"/>
          </a:xfrm>
        </p:spPr>
        <p:txBody>
          <a:bodyPr/>
          <a:lstStyle/>
          <a:p>
            <a:r>
              <a:rPr lang="en-US" dirty="0"/>
              <a:t>Getting the Most Out of Your Infrastructure Automation</a:t>
            </a:r>
            <a:endParaRPr lang="en-US" dirty="0" smtClean="0"/>
          </a:p>
        </p:txBody>
      </p:sp>
      <p:pic>
        <p:nvPicPr>
          <p:cNvPr id="4" name="Picture 3"/>
          <p:cNvPicPr>
            <a:picLocks noChangeAspect="1"/>
          </p:cNvPicPr>
          <p:nvPr/>
        </p:nvPicPr>
        <p:blipFill>
          <a:blip r:embed="rId3"/>
          <a:stretch>
            <a:fillRect/>
          </a:stretch>
        </p:blipFill>
        <p:spPr>
          <a:xfrm>
            <a:off x="12079674" y="830222"/>
            <a:ext cx="3844847" cy="5018913"/>
          </a:xfrm>
          <a:prstGeom prst="rect">
            <a:avLst/>
          </a:prstGeom>
        </p:spPr>
      </p:pic>
      <p:sp>
        <p:nvSpPr>
          <p:cNvPr id="7" name="Footer Placeholder 6"/>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8" name="Slide Number Placeholder 7"/>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41808790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schemas.microsoft.com/office/2006/documentManagement/types"/>
    <ds:schemaRef ds:uri="http://schemas.openxmlformats.org/package/2006/metadata/core-properties"/>
    <ds:schemaRef ds:uri="http://purl.org/dc/dcmitype/"/>
    <ds:schemaRef ds:uri="http://schemas.microsoft.com/office/infopath/2007/PartnerControls"/>
    <ds:schemaRef ds:uri="http://www.w3.org/XML/1998/namespace"/>
    <ds:schemaRef ds:uri="http://purl.org/dc/terms/"/>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15390</TotalTime>
  <Words>866</Words>
  <Application>Microsoft Macintosh PowerPoint</Application>
  <PresentationFormat>Custom</PresentationFormat>
  <Paragraphs>103</Paragraphs>
  <Slides>16</Slides>
  <Notes>16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Courier New</vt:lpstr>
      <vt:lpstr>Gill Sans MT</vt:lpstr>
      <vt:lpstr>Inconsolata</vt:lpstr>
      <vt:lpstr>Arial</vt:lpstr>
      <vt:lpstr>ChefDk3.2Template</vt:lpstr>
      <vt:lpstr>Further Resources</vt:lpstr>
      <vt:lpstr>Going Forward</vt:lpstr>
      <vt:lpstr>Practice Chef</vt:lpstr>
      <vt:lpstr>learn.chef.io</vt:lpstr>
      <vt:lpstr>Beyond Essentials</vt:lpstr>
      <vt:lpstr>Resources You Can Read</vt:lpstr>
      <vt:lpstr>docs.chef.io</vt:lpstr>
      <vt:lpstr>Learning Chef</vt:lpstr>
      <vt:lpstr>Customizing Chef</vt:lpstr>
      <vt:lpstr>YouTube Channel</vt:lpstr>
      <vt:lpstr>theshipshow.com</vt:lpstr>
      <vt:lpstr>foodfightshow.org</vt:lpstr>
      <vt:lpstr>Chef Developers' IRC Meeting</vt:lpstr>
      <vt:lpstr>PowerPoint Presentation</vt:lpstr>
      <vt:lpstr>Chef Community Summit - 2016 Dates to be Announced </vt:lpstr>
      <vt:lpstr>PowerPoint Presentation</vt:lpstr>
    </vt:vector>
  </TitlesOfParts>
  <Manager>&lt;Content Manager Name Here&gt;</Manager>
  <Company>Silver Fox</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sdelfante@chef.io</dc:creator>
  <dc:description>Template: Louma El-Khoury, Silver Fox Productions Inc.
Formatting:
Event Date: March 12, 2012
Event Location: New York, NY
Audience Type:</dc:description>
  <cp:lastModifiedBy>Franklin Webber</cp:lastModifiedBy>
  <cp:revision>1968</cp:revision>
  <cp:lastPrinted>2015-02-07T23:49:10Z</cp:lastPrinted>
  <dcterms:created xsi:type="dcterms:W3CDTF">2012-09-13T17:36:07Z</dcterms:created>
  <dcterms:modified xsi:type="dcterms:W3CDTF">2016-02-22T22:31:14Z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